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685800" y="2130425"/>
            <a:ext cx="7772400" cy="1470025"/>
          </a:xfrm>
          <a:prstGeom prst="rect">
            <a:avLst/>
          </a:prstGeom>
        </p:spPr>
        <p:txBody>
          <a:bodyPr/>
          <a:lstStyle/>
          <a:p>
            <a:pPr/>
            <a:r>
              <a:t>Texto del título</a:t>
            </a:r>
          </a:p>
        </p:txBody>
      </p:sp>
      <p:sp>
        <p:nvSpPr>
          <p:cNvPr id="12" name="Nivel de texto 1…"/>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722312" y="4406900"/>
            <a:ext cx="7772401" cy="1362075"/>
          </a:xfrm>
          <a:prstGeom prst="rect">
            <a:avLst/>
          </a:prstGeom>
        </p:spPr>
        <p:txBody>
          <a:bodyPr anchor="t"/>
          <a:lstStyle>
            <a:lvl1pPr algn="l">
              <a:defRPr b="1" cap="all" sz="4000">
                <a:latin typeface="+mn-lt"/>
                <a:ea typeface="+mn-ea"/>
                <a:cs typeface="+mn-cs"/>
                <a:sym typeface="Helvetica"/>
              </a:defRPr>
            </a:lvl1pPr>
          </a:lstStyle>
          <a:p>
            <a:pPr/>
            <a:r>
              <a:t>Texto del título</a:t>
            </a:r>
          </a:p>
        </p:txBody>
      </p:sp>
      <p:sp>
        <p:nvSpPr>
          <p:cNvPr id="30" name="Nivel de texto 1…"/>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prstGeom prst="rect">
            <a:avLst/>
          </a:prstGeom>
        </p:spPr>
        <p:txBody>
          <a:bodyPr/>
          <a:lstStyle/>
          <a:p>
            <a:pPr/>
            <a:r>
              <a:t>Texto del título</a:t>
            </a:r>
          </a:p>
        </p:txBody>
      </p:sp>
      <p:sp>
        <p:nvSpPr>
          <p:cNvPr id="48" name="Nivel de texto 1…"/>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atin typeface="+mn-lt"/>
                <a:ea typeface="+mn-ea"/>
                <a:cs typeface="+mn-cs"/>
                <a:sym typeface="Helvetica"/>
              </a:defRPr>
            </a:lvl1pPr>
            <a:lvl2pPr marL="0" indent="457200">
              <a:spcBef>
                <a:spcPts val="500"/>
              </a:spcBef>
              <a:buSzTx/>
              <a:buFontTx/>
              <a:buNone/>
              <a:defRPr b="1" sz="2400">
                <a:latin typeface="+mn-lt"/>
                <a:ea typeface="+mn-ea"/>
                <a:cs typeface="+mn-cs"/>
                <a:sym typeface="Helvetica"/>
              </a:defRPr>
            </a:lvl2pPr>
            <a:lvl3pPr marL="0" indent="914400">
              <a:spcBef>
                <a:spcPts val="500"/>
              </a:spcBef>
              <a:buSzTx/>
              <a:buFontTx/>
              <a:buNone/>
              <a:defRPr b="1" sz="2400">
                <a:latin typeface="+mn-lt"/>
                <a:ea typeface="+mn-ea"/>
                <a:cs typeface="+mn-cs"/>
                <a:sym typeface="Helvetica"/>
              </a:defRPr>
            </a:lvl3pPr>
            <a:lvl4pPr marL="0" indent="1371600">
              <a:spcBef>
                <a:spcPts val="500"/>
              </a:spcBef>
              <a:buSzTx/>
              <a:buFontTx/>
              <a:buNone/>
              <a:defRPr b="1" sz="2400">
                <a:latin typeface="+mn-lt"/>
                <a:ea typeface="+mn-ea"/>
                <a:cs typeface="+mn-cs"/>
                <a:sym typeface="Helvetica"/>
              </a:defRPr>
            </a:lvl4pPr>
            <a:lvl5pPr marL="0" indent="1828800">
              <a:spcBef>
                <a:spcPts val="500"/>
              </a:spcBef>
              <a:buSzTx/>
              <a:buFontTx/>
              <a:buNone/>
              <a:defRPr b="1" sz="2400">
                <a:latin typeface="+mn-lt"/>
                <a:ea typeface="+mn-ea"/>
                <a:cs typeface="+mn-cs"/>
                <a:sym typeface="Helvetica"/>
              </a:defRPr>
            </a:lvl5pPr>
          </a:lstStyle>
          <a:p>
            <a:pPr/>
            <a:r>
              <a:t>Nivel de texto 1</a:t>
            </a:r>
          </a:p>
          <a:p>
            <a:pPr lvl="1"/>
            <a:r>
              <a:t>Nivel de texto 2</a:t>
            </a:r>
          </a:p>
          <a:p>
            <a:pPr lvl="2"/>
            <a:r>
              <a:t>Nivel de texto 3</a:t>
            </a:r>
          </a:p>
          <a:p>
            <a:pPr lvl="3"/>
            <a:r>
              <a:t>Nivel de texto 4</a:t>
            </a:r>
          </a:p>
          <a:p>
            <a:pPr lvl="4"/>
            <a:r>
              <a:t>Nivel de texto 5</a:t>
            </a:r>
          </a:p>
        </p:txBody>
      </p:sp>
      <p:sp>
        <p:nvSpPr>
          <p:cNvPr id="49" name="4 Marcador de texto"/>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latin typeface="+mn-lt"/>
                <a:ea typeface="+mn-ea"/>
                <a:cs typeface="+mn-cs"/>
                <a:sym typeface="Helvetica"/>
              </a:defRPr>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457200" y="273050"/>
            <a:ext cx="3008314" cy="1162050"/>
          </a:xfrm>
          <a:prstGeom prst="rect">
            <a:avLst/>
          </a:prstGeom>
        </p:spPr>
        <p:txBody>
          <a:bodyPr anchor="b"/>
          <a:lstStyle>
            <a:lvl1pPr algn="l">
              <a:defRPr b="1" sz="2000">
                <a:latin typeface="+mn-lt"/>
                <a:ea typeface="+mn-ea"/>
                <a:cs typeface="+mn-cs"/>
                <a:sym typeface="Helvetica"/>
              </a:defRPr>
            </a:lvl1pPr>
          </a:lstStyle>
          <a:p>
            <a:pPr/>
            <a:r>
              <a:t>Texto del título</a:t>
            </a:r>
          </a:p>
        </p:txBody>
      </p:sp>
      <p:sp>
        <p:nvSpPr>
          <p:cNvPr id="73" name="Nivel de texto 1…"/>
          <p:cNvSpPr txBox="1"/>
          <p:nvPr>
            <p:ph type="body" idx="1"/>
          </p:nvPr>
        </p:nvSpPr>
        <p:spPr>
          <a:xfrm>
            <a:off x="3575050" y="273050"/>
            <a:ext cx="5111750" cy="5853113"/>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4" name="3 Marcador de texto"/>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1792288" y="4800600"/>
            <a:ext cx="5486401" cy="566738"/>
          </a:xfrm>
          <a:prstGeom prst="rect">
            <a:avLst/>
          </a:prstGeom>
        </p:spPr>
        <p:txBody>
          <a:bodyPr anchor="b"/>
          <a:lstStyle>
            <a:lvl1pPr algn="l">
              <a:defRPr b="1" sz="2000">
                <a:latin typeface="+mn-lt"/>
                <a:ea typeface="+mn-ea"/>
                <a:cs typeface="+mn-cs"/>
                <a:sym typeface="Helvetica"/>
              </a:defRPr>
            </a:lvl1pPr>
          </a:lstStyle>
          <a:p>
            <a:pPr/>
            <a:r>
              <a:t>Texto del título</a:t>
            </a:r>
          </a:p>
        </p:txBody>
      </p:sp>
      <p:sp>
        <p:nvSpPr>
          <p:cNvPr id="83" name="2 Marcador de posición de imagen"/>
          <p:cNvSpPr/>
          <p:nvPr>
            <p:ph type="pic" sz="half" idx="13"/>
          </p:nvPr>
        </p:nvSpPr>
        <p:spPr>
          <a:xfrm>
            <a:off x="1792288" y="612775"/>
            <a:ext cx="5486401" cy="4114800"/>
          </a:xfrm>
          <a:prstGeom prst="rect">
            <a:avLst/>
          </a:prstGeom>
        </p:spPr>
        <p:txBody>
          <a:bodyPr lIns="91439" rIns="91439">
            <a:noAutofit/>
          </a:bodyPr>
          <a:lstStyle/>
          <a:p>
            <a:pPr/>
          </a:p>
        </p:txBody>
      </p:sp>
      <p:sp>
        <p:nvSpPr>
          <p:cNvPr id="84" name="Nivel de texto 1…"/>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8413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6.jpeg"/><Relationship Id="rId4" Type="http://schemas.openxmlformats.org/officeDocument/2006/relationships/image" Target="../media/image2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g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extLst/>
          </a:blip>
          <a:stretch>
            <a:fillRect/>
          </a:stretch>
        </p:blipFill>
        <p:spPr>
          <a:xfrm>
            <a:off x="0" y="0"/>
            <a:ext cx="9145424" cy="7072339"/>
          </a:xfrm>
          <a:prstGeom prst="rect">
            <a:avLst/>
          </a:prstGeom>
          <a:ln w="12700">
            <a:miter lim="400000"/>
          </a:ln>
        </p:spPr>
      </p:pic>
      <p:sp>
        <p:nvSpPr>
          <p:cNvPr id="95" name="5 CuadroTexto"/>
          <p:cNvSpPr txBox="1"/>
          <p:nvPr/>
        </p:nvSpPr>
        <p:spPr>
          <a:xfrm>
            <a:off x="474315" y="1214421"/>
            <a:ext cx="7981055" cy="301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9600">
                <a:solidFill>
                  <a:srgbClr val="FFFFFF"/>
                </a:solidFill>
                <a:latin typeface="Amatic SC"/>
                <a:ea typeface="Amatic SC"/>
                <a:cs typeface="Amatic SC"/>
                <a:sym typeface="Amatic SC"/>
              </a:defRPr>
            </a:lvl1pPr>
          </a:lstStyle>
          <a:p>
            <a:pPr/>
            <a:r>
              <a:t>LA NAVIDAD EN ESPAÑA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1 Título"/>
          <p:cNvSpPr txBox="1"/>
          <p:nvPr>
            <p:ph type="title"/>
          </p:nvPr>
        </p:nvSpPr>
        <p:spPr>
          <a:xfrm>
            <a:off x="428595" y="0"/>
            <a:ext cx="8229601" cy="1143000"/>
          </a:xfrm>
          <a:prstGeom prst="rect">
            <a:avLst/>
          </a:prstGeom>
        </p:spPr>
        <p:txBody>
          <a:bodyPr/>
          <a:lstStyle>
            <a:lvl1pPr defTabSz="740663">
              <a:defRPr b="1" sz="5832">
                <a:latin typeface="Amatic SC"/>
                <a:ea typeface="Amatic SC"/>
                <a:cs typeface="Amatic SC"/>
                <a:sym typeface="Amatic SC"/>
              </a:defRPr>
            </a:lvl1pPr>
          </a:lstStyle>
          <a:p>
            <a:pPr/>
            <a:r>
              <a:t>Típico en Nochevieja…</a:t>
            </a:r>
          </a:p>
        </p:txBody>
      </p:sp>
      <p:pic>
        <p:nvPicPr>
          <p:cNvPr id="153" name="Picture 2" descr="Picture 2"/>
          <p:cNvPicPr>
            <a:picLocks noChangeAspect="1"/>
          </p:cNvPicPr>
          <p:nvPr/>
        </p:nvPicPr>
        <p:blipFill>
          <a:blip r:embed="rId2">
            <a:extLst/>
          </a:blip>
          <a:stretch>
            <a:fillRect/>
          </a:stretch>
        </p:blipFill>
        <p:spPr>
          <a:xfrm>
            <a:off x="6143635" y="1428736"/>
            <a:ext cx="2143141" cy="1741187"/>
          </a:xfrm>
          <a:prstGeom prst="rect">
            <a:avLst/>
          </a:prstGeom>
          <a:ln w="12700">
            <a:miter lim="400000"/>
          </a:ln>
        </p:spPr>
      </p:pic>
      <p:pic>
        <p:nvPicPr>
          <p:cNvPr id="154" name="Picture 4" descr="Picture 4"/>
          <p:cNvPicPr>
            <a:picLocks noChangeAspect="1"/>
          </p:cNvPicPr>
          <p:nvPr/>
        </p:nvPicPr>
        <p:blipFill>
          <a:blip r:embed="rId3">
            <a:extLst/>
          </a:blip>
          <a:stretch>
            <a:fillRect/>
          </a:stretch>
        </p:blipFill>
        <p:spPr>
          <a:xfrm>
            <a:off x="3428991" y="1785926"/>
            <a:ext cx="2371132" cy="1110425"/>
          </a:xfrm>
          <a:prstGeom prst="rect">
            <a:avLst/>
          </a:prstGeom>
          <a:ln w="12700">
            <a:miter lim="400000"/>
          </a:ln>
        </p:spPr>
      </p:pic>
      <p:pic>
        <p:nvPicPr>
          <p:cNvPr id="155" name="Picture 6" descr="Picture 6"/>
          <p:cNvPicPr>
            <a:picLocks noChangeAspect="1"/>
          </p:cNvPicPr>
          <p:nvPr/>
        </p:nvPicPr>
        <p:blipFill>
          <a:blip r:embed="rId4">
            <a:extLst/>
          </a:blip>
          <a:stretch>
            <a:fillRect/>
          </a:stretch>
        </p:blipFill>
        <p:spPr>
          <a:xfrm>
            <a:off x="588993" y="1357297"/>
            <a:ext cx="2554228" cy="1804988"/>
          </a:xfrm>
          <a:prstGeom prst="rect">
            <a:avLst/>
          </a:prstGeom>
          <a:ln w="12700">
            <a:miter lim="400000"/>
          </a:ln>
        </p:spPr>
      </p:pic>
      <p:pic>
        <p:nvPicPr>
          <p:cNvPr id="156" name="Picture 8" descr="Picture 8"/>
          <p:cNvPicPr>
            <a:picLocks noChangeAspect="1"/>
          </p:cNvPicPr>
          <p:nvPr/>
        </p:nvPicPr>
        <p:blipFill>
          <a:blip r:embed="rId5">
            <a:extLst/>
          </a:blip>
          <a:stretch>
            <a:fillRect/>
          </a:stretch>
        </p:blipFill>
        <p:spPr>
          <a:xfrm>
            <a:off x="785785" y="3929065"/>
            <a:ext cx="3465242" cy="1947854"/>
          </a:xfrm>
          <a:prstGeom prst="rect">
            <a:avLst/>
          </a:prstGeom>
          <a:ln w="12700">
            <a:miter lim="400000"/>
          </a:ln>
        </p:spPr>
      </p:pic>
      <p:sp>
        <p:nvSpPr>
          <p:cNvPr id="157" name="8 CuadroTexto"/>
          <p:cNvSpPr txBox="1"/>
          <p:nvPr/>
        </p:nvSpPr>
        <p:spPr>
          <a:xfrm>
            <a:off x="3474711" y="2928934"/>
            <a:ext cx="2194578" cy="87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600">
                <a:latin typeface="Amatic SC"/>
                <a:ea typeface="Amatic SC"/>
                <a:cs typeface="Amatic SC"/>
                <a:sym typeface="Amatic SC"/>
              </a:defRPr>
            </a:lvl1pPr>
          </a:lstStyle>
          <a:p>
            <a:pPr/>
            <a:r>
              <a:t>Tomar las 12 uvas</a:t>
            </a:r>
          </a:p>
        </p:txBody>
      </p:sp>
      <p:sp>
        <p:nvSpPr>
          <p:cNvPr id="158" name="9 CuadroTexto"/>
          <p:cNvSpPr txBox="1"/>
          <p:nvPr/>
        </p:nvSpPr>
        <p:spPr>
          <a:xfrm>
            <a:off x="831505" y="3214685"/>
            <a:ext cx="2194578" cy="87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600">
                <a:latin typeface="Amatic SC"/>
                <a:ea typeface="Amatic SC"/>
                <a:cs typeface="Amatic SC"/>
                <a:sym typeface="Amatic SC"/>
              </a:defRPr>
            </a:lvl1pPr>
          </a:lstStyle>
          <a:p>
            <a:pPr/>
            <a:r>
              <a:t>Brindar con cava</a:t>
            </a:r>
          </a:p>
        </p:txBody>
      </p:sp>
      <p:sp>
        <p:nvSpPr>
          <p:cNvPr id="159" name="10 CuadroTexto"/>
          <p:cNvSpPr txBox="1"/>
          <p:nvPr/>
        </p:nvSpPr>
        <p:spPr>
          <a:xfrm>
            <a:off x="6117918" y="3214685"/>
            <a:ext cx="2194577"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600">
                <a:latin typeface="Amatic SC"/>
                <a:ea typeface="Amatic SC"/>
                <a:cs typeface="Amatic SC"/>
                <a:sym typeface="Amatic SC"/>
              </a:defRPr>
            </a:lvl1pPr>
          </a:lstStyle>
          <a:p>
            <a:pPr/>
            <a:r>
              <a:t>El cotillón</a:t>
            </a:r>
          </a:p>
        </p:txBody>
      </p:sp>
      <p:sp>
        <p:nvSpPr>
          <p:cNvPr id="160" name="11 CuadroTexto"/>
          <p:cNvSpPr txBox="1"/>
          <p:nvPr/>
        </p:nvSpPr>
        <p:spPr>
          <a:xfrm>
            <a:off x="902944" y="5857892"/>
            <a:ext cx="3266146" cy="166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600">
                <a:latin typeface="Amatic SC"/>
                <a:ea typeface="Amatic SC"/>
                <a:cs typeface="Amatic SC"/>
                <a:sym typeface="Amatic SC"/>
              </a:defRPr>
            </a:lvl1pPr>
          </a:lstStyle>
          <a:p>
            <a:pPr/>
            <a:r>
              <a:t>Las campanadas del reloj de la Puerta del Sol en Madrid</a:t>
            </a:r>
          </a:p>
        </p:txBody>
      </p:sp>
      <p:pic>
        <p:nvPicPr>
          <p:cNvPr id="161" name="Picture 12" descr="Picture 12"/>
          <p:cNvPicPr>
            <a:picLocks noChangeAspect="1"/>
          </p:cNvPicPr>
          <p:nvPr/>
        </p:nvPicPr>
        <p:blipFill>
          <a:blip r:embed="rId6">
            <a:extLst/>
          </a:blip>
          <a:stretch>
            <a:fillRect/>
          </a:stretch>
        </p:blipFill>
        <p:spPr>
          <a:xfrm>
            <a:off x="5214942" y="3857628"/>
            <a:ext cx="2857521" cy="2007988"/>
          </a:xfrm>
          <a:prstGeom prst="rect">
            <a:avLst/>
          </a:prstGeom>
          <a:ln w="12700">
            <a:miter lim="400000"/>
          </a:ln>
        </p:spPr>
      </p:pic>
      <p:sp>
        <p:nvSpPr>
          <p:cNvPr id="162" name="13 CuadroTexto"/>
          <p:cNvSpPr txBox="1"/>
          <p:nvPr/>
        </p:nvSpPr>
        <p:spPr>
          <a:xfrm>
            <a:off x="4903472" y="5857892"/>
            <a:ext cx="3623336" cy="166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600">
                <a:latin typeface="Amatic SC"/>
                <a:ea typeface="Amatic SC"/>
                <a:cs typeface="Amatic SC"/>
                <a:sym typeface="Amatic SC"/>
              </a:defRPr>
            </a:lvl1pPr>
          </a:lstStyle>
          <a:p>
            <a:pPr/>
            <a:r>
              <a:t>Tomarse un buen chocolate con churros antes de volver a casa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5 CuadroTexto"/>
          <p:cNvSpPr txBox="1"/>
          <p:nvPr/>
        </p:nvSpPr>
        <p:spPr>
          <a:xfrm>
            <a:off x="45719" y="-1"/>
            <a:ext cx="7981055"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5 de enero</a:t>
            </a:r>
          </a:p>
          <a:p>
            <a:pPr algn="ctr">
              <a:defRPr b="1" sz="4800">
                <a:latin typeface="Amatic SC"/>
                <a:ea typeface="Amatic SC"/>
                <a:cs typeface="Amatic SC"/>
                <a:sym typeface="Amatic SC"/>
              </a:defRPr>
            </a:pPr>
            <a:r>
              <a:t>La cabalgata de los reyes magos</a:t>
            </a:r>
          </a:p>
        </p:txBody>
      </p:sp>
      <p:pic>
        <p:nvPicPr>
          <p:cNvPr id="165"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66" name="2 Marcador de contenido"/>
          <p:cNvSpPr txBox="1"/>
          <p:nvPr/>
        </p:nvSpPr>
        <p:spPr>
          <a:xfrm>
            <a:off x="260001" y="2428868"/>
            <a:ext cx="4552031"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El 5 de enero tiene lugar la famosa cabalgata de Reyes en muchos pueblos y ciudades españolas. Se celebra la llegada de los Tres Reyes Magos de Oriente con su séquito en sus carrozas cargadas de regalos. Se trata de un desfile nocturno lleno de colores, fantasía y música, dedicado a los más pequeños que disfrutan saludando a Los Reyes Magos y recogiendo los caramelos que se lanzan y reparten desde las carrozas.</a:t>
            </a:r>
          </a:p>
        </p:txBody>
      </p:sp>
      <p:pic>
        <p:nvPicPr>
          <p:cNvPr id="167" name="Picture 2" descr="Picture 2"/>
          <p:cNvPicPr>
            <a:picLocks noChangeAspect="1"/>
          </p:cNvPicPr>
          <p:nvPr/>
        </p:nvPicPr>
        <p:blipFill>
          <a:blip r:embed="rId3">
            <a:extLst/>
          </a:blip>
          <a:stretch>
            <a:fillRect/>
          </a:stretch>
        </p:blipFill>
        <p:spPr>
          <a:xfrm>
            <a:off x="5214942" y="2285992"/>
            <a:ext cx="3585701" cy="2013026"/>
          </a:xfrm>
          <a:prstGeom prst="rect">
            <a:avLst/>
          </a:prstGeom>
          <a:ln w="12700">
            <a:miter lim="400000"/>
          </a:ln>
        </p:spPr>
      </p:pic>
      <p:pic>
        <p:nvPicPr>
          <p:cNvPr id="168" name="Picture 4" descr="Picture 4"/>
          <p:cNvPicPr>
            <a:picLocks noChangeAspect="1"/>
          </p:cNvPicPr>
          <p:nvPr/>
        </p:nvPicPr>
        <p:blipFill>
          <a:blip r:embed="rId4">
            <a:extLst/>
          </a:blip>
          <a:stretch>
            <a:fillRect/>
          </a:stretch>
        </p:blipFill>
        <p:spPr>
          <a:xfrm>
            <a:off x="5214942" y="4429131"/>
            <a:ext cx="3571901" cy="199431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5 CuadroTexto"/>
          <p:cNvSpPr txBox="1"/>
          <p:nvPr/>
        </p:nvSpPr>
        <p:spPr>
          <a:xfrm>
            <a:off x="45719" y="-1"/>
            <a:ext cx="7981055"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6 de enero</a:t>
            </a:r>
          </a:p>
          <a:p>
            <a:pPr algn="ctr">
              <a:defRPr b="1" sz="4800">
                <a:latin typeface="Amatic SC"/>
                <a:ea typeface="Amatic SC"/>
                <a:cs typeface="Amatic SC"/>
                <a:sym typeface="Amatic SC"/>
              </a:defRPr>
            </a:pPr>
            <a:r>
              <a:t>Día de los reyes magos</a:t>
            </a:r>
          </a:p>
        </p:txBody>
      </p:sp>
      <p:pic>
        <p:nvPicPr>
          <p:cNvPr id="171"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72" name="2 Marcador de contenido"/>
          <p:cNvSpPr txBox="1"/>
          <p:nvPr/>
        </p:nvSpPr>
        <p:spPr>
          <a:xfrm>
            <a:off x="331440" y="2571743"/>
            <a:ext cx="8338244"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La noche del 5 al 6 de enero los tres Reyes Magos, Melchor, Gaspar y Baltasar, traen los regalos a los más pequeños. Los niños se preparan semanas antes para la llegada de este día escribiendo una carta a los Reyes Magos, en la que hacen una lista de los regalos que les gustaría recibir. El día 6 de enero los niños se levantan pronto por la mañana para abrir por fin sus regalos. Si han sido buenos, recibirán los juguetes que han pedido en sus cartas. Si han sido malos, en cambio, recibirán carbón dulce. Este día, por tanto, los niños suelen jugar con sus nuevos juguetes y visitar a sus familiares, generalmente los abuelos. Nuevamente, la familia suele reunirse para comer junta y tomar el tradicional postre de Reyes: el roscón.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Picture 2" descr="Picture 2"/>
          <p:cNvPicPr>
            <a:picLocks noChangeAspect="1"/>
          </p:cNvPicPr>
          <p:nvPr/>
        </p:nvPicPr>
        <p:blipFill>
          <a:blip r:embed="rId2">
            <a:extLst/>
          </a:blip>
          <a:stretch>
            <a:fillRect/>
          </a:stretch>
        </p:blipFill>
        <p:spPr>
          <a:xfrm>
            <a:off x="428595" y="3286123"/>
            <a:ext cx="4956071" cy="2832598"/>
          </a:xfrm>
          <a:prstGeom prst="rect">
            <a:avLst/>
          </a:prstGeom>
          <a:ln w="12700">
            <a:miter lim="400000"/>
          </a:ln>
        </p:spPr>
      </p:pic>
      <p:sp>
        <p:nvSpPr>
          <p:cNvPr id="175" name="4 CuadroTexto"/>
          <p:cNvSpPr txBox="1"/>
          <p:nvPr/>
        </p:nvSpPr>
        <p:spPr>
          <a:xfrm>
            <a:off x="5000184" y="760462"/>
            <a:ext cx="2706641" cy="2606041"/>
          </a:xfrm>
          <a:prstGeom prst="rect">
            <a:avLst/>
          </a:prstGeom>
          <a:solidFill>
            <a:srgbClr val="DCE6F2"/>
          </a:solidFill>
          <a:ln w="38100">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5400">
                <a:latin typeface="Amatic SC"/>
                <a:ea typeface="Amatic SC"/>
                <a:cs typeface="Amatic SC"/>
                <a:sym typeface="Amatic SC"/>
              </a:defRPr>
            </a:lvl1pPr>
          </a:lstStyle>
          <a:p>
            <a:pPr/>
            <a:r>
              <a:t>¡Feliz día de Reyes!</a:t>
            </a:r>
          </a:p>
        </p:txBody>
      </p:sp>
      <p:pic>
        <p:nvPicPr>
          <p:cNvPr id="176" name="Picture 4" descr="Picture 4"/>
          <p:cNvPicPr>
            <a:picLocks noChangeAspect="1"/>
          </p:cNvPicPr>
          <p:nvPr/>
        </p:nvPicPr>
        <p:blipFill>
          <a:blip r:embed="rId3">
            <a:extLst/>
          </a:blip>
          <a:stretch>
            <a:fillRect/>
          </a:stretch>
        </p:blipFill>
        <p:spPr>
          <a:xfrm>
            <a:off x="785785" y="357165"/>
            <a:ext cx="3429026" cy="2758222"/>
          </a:xfrm>
          <a:prstGeom prst="rect">
            <a:avLst/>
          </a:prstGeom>
          <a:ln w="12700">
            <a:miter lim="400000"/>
          </a:ln>
        </p:spPr>
      </p:pic>
      <p:pic>
        <p:nvPicPr>
          <p:cNvPr id="177" name="Picture 5" descr="Picture 5"/>
          <p:cNvPicPr>
            <a:picLocks noChangeAspect="1"/>
          </p:cNvPicPr>
          <p:nvPr/>
        </p:nvPicPr>
        <p:blipFill>
          <a:blip r:embed="rId4">
            <a:extLst/>
          </a:blip>
          <a:stretch>
            <a:fillRect/>
          </a:stretch>
        </p:blipFill>
        <p:spPr>
          <a:xfrm>
            <a:off x="5715008" y="3786189"/>
            <a:ext cx="2992120" cy="246694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1 Título"/>
          <p:cNvSpPr txBox="1"/>
          <p:nvPr>
            <p:ph type="title"/>
          </p:nvPr>
        </p:nvSpPr>
        <p:spPr>
          <a:prstGeom prst="rect">
            <a:avLst/>
          </a:prstGeom>
        </p:spPr>
        <p:txBody>
          <a:bodyPr/>
          <a:lstStyle>
            <a:lvl1pPr defTabSz="649223">
              <a:defRPr b="1" sz="5680">
                <a:latin typeface="Amatic SC"/>
                <a:ea typeface="Amatic SC"/>
                <a:cs typeface="Amatic SC"/>
                <a:sym typeface="Amatic SC"/>
              </a:defRPr>
            </a:lvl1pPr>
          </a:lstStyle>
          <a:p>
            <a:pPr/>
            <a:r>
              <a:t>EL ROSCÓN DE REYES</a:t>
            </a:r>
          </a:p>
        </p:txBody>
      </p:sp>
      <p:sp>
        <p:nvSpPr>
          <p:cNvPr id="180" name="2 Marcador de contenido"/>
          <p:cNvSpPr txBox="1"/>
          <p:nvPr>
            <p:ph type="body" sz="quarter" idx="1"/>
          </p:nvPr>
        </p:nvSpPr>
        <p:spPr>
          <a:xfrm>
            <a:off x="357157" y="4643447"/>
            <a:ext cx="8229601" cy="1500199"/>
          </a:xfrm>
          <a:prstGeom prst="rect">
            <a:avLst/>
          </a:prstGeom>
        </p:spPr>
        <p:txBody>
          <a:bodyPr/>
          <a:lstStyle/>
          <a:p>
            <a:pPr marL="332613" indent="-332613" algn="just" defTabSz="886968">
              <a:lnSpc>
                <a:spcPct val="80000"/>
              </a:lnSpc>
              <a:spcBef>
                <a:spcPts val="600"/>
              </a:spcBef>
              <a:buSzTx/>
              <a:buNone/>
              <a:defRPr sz="2619">
                <a:latin typeface="AR CENA"/>
                <a:ea typeface="AR CENA"/>
                <a:cs typeface="AR CENA"/>
                <a:sym typeface="AR CENA"/>
              </a:defRPr>
            </a:pPr>
            <a:r>
              <a:t>	</a:t>
            </a:r>
            <a:r>
              <a:rPr b="1" sz="2134">
                <a:latin typeface="Coming Soon"/>
                <a:ea typeface="Coming Soon"/>
                <a:cs typeface="Coming Soon"/>
                <a:sym typeface="Coming Soon"/>
              </a:rPr>
              <a:t>El roscón tiene forma de anillo y está adornado con trocitos de frutas escarchadas. Entre la masa del roscón se esconden figuras navideñas, entre ellas, las de los tres Reyes Magos. Si mientras estás comiendo tu trozo de roscón te encuentras un haba, ¡te toca pagar el postre!</a:t>
            </a:r>
          </a:p>
        </p:txBody>
      </p:sp>
      <p:pic>
        <p:nvPicPr>
          <p:cNvPr id="181" name="Picture 2" descr="Picture 2"/>
          <p:cNvPicPr>
            <a:picLocks noChangeAspect="1"/>
          </p:cNvPicPr>
          <p:nvPr/>
        </p:nvPicPr>
        <p:blipFill>
          <a:blip r:embed="rId2">
            <a:extLst/>
          </a:blip>
          <a:stretch>
            <a:fillRect/>
          </a:stretch>
        </p:blipFill>
        <p:spPr>
          <a:xfrm>
            <a:off x="571471" y="1643049"/>
            <a:ext cx="4616357" cy="2762247"/>
          </a:xfrm>
          <a:prstGeom prst="rect">
            <a:avLst/>
          </a:prstGeom>
          <a:ln w="12700">
            <a:miter lim="400000"/>
          </a:ln>
        </p:spPr>
      </p:pic>
      <p:pic>
        <p:nvPicPr>
          <p:cNvPr id="182" name="Picture 3" descr="Picture 3"/>
          <p:cNvPicPr>
            <a:picLocks noChangeAspect="1"/>
          </p:cNvPicPr>
          <p:nvPr/>
        </p:nvPicPr>
        <p:blipFill>
          <a:blip r:embed="rId3">
            <a:extLst/>
          </a:blip>
          <a:stretch>
            <a:fillRect/>
          </a:stretch>
        </p:blipFill>
        <p:spPr>
          <a:xfrm>
            <a:off x="5429255" y="1714487"/>
            <a:ext cx="3095605" cy="2106463"/>
          </a:xfrm>
          <a:prstGeom prst="rect">
            <a:avLst/>
          </a:prstGeom>
          <a:ln w="12700">
            <a:miter lim="400000"/>
          </a:ln>
        </p:spPr>
      </p:pic>
      <p:sp>
        <p:nvSpPr>
          <p:cNvPr id="183" name="5 CuadroTexto"/>
          <p:cNvSpPr txBox="1"/>
          <p:nvPr/>
        </p:nvSpPr>
        <p:spPr>
          <a:xfrm>
            <a:off x="5403538" y="3857628"/>
            <a:ext cx="3194708"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latin typeface="Amatic SC"/>
                <a:ea typeface="Amatic SC"/>
                <a:cs typeface="Amatic SC"/>
                <a:sym typeface="Amatic SC"/>
              </a:defRPr>
            </a:lvl1pPr>
          </a:lstStyle>
          <a:p>
            <a:pPr/>
            <a:r>
              <a:t>Melchor, Gaspar y Baltasar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5 CuadroTexto"/>
          <p:cNvSpPr txBox="1"/>
          <p:nvPr/>
        </p:nvSpPr>
        <p:spPr>
          <a:xfrm>
            <a:off x="45719" y="-1"/>
            <a:ext cx="7981055"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Otras tradiciones navideñas:</a:t>
            </a:r>
          </a:p>
          <a:p>
            <a:pPr algn="ctr">
              <a:defRPr b="1" sz="4800">
                <a:latin typeface="Amatic SC"/>
                <a:ea typeface="Amatic SC"/>
                <a:cs typeface="Amatic SC"/>
                <a:sym typeface="Amatic SC"/>
              </a:defRPr>
            </a:pPr>
            <a:r>
              <a:t>Pedir el aguinaldo</a:t>
            </a:r>
          </a:p>
        </p:txBody>
      </p:sp>
      <p:pic>
        <p:nvPicPr>
          <p:cNvPr id="186"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87" name="2 Marcador de contenido"/>
          <p:cNvSpPr txBox="1"/>
          <p:nvPr/>
        </p:nvSpPr>
        <p:spPr>
          <a:xfrm>
            <a:off x="402878" y="2714620"/>
            <a:ext cx="4337716" cy="344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Algunas tradiciones navideñas como “pedir el aguinaldo” se están perdiendo. El aguinaldo era una costumbre popular en Nochebuena, donde los niños solían recorrer las casas de su barrio cantando villancicos y felicitando la Navidad a sus vecinos con pandereta y zambomba en mano. A cambio, recibían unos dulces navideños.</a:t>
            </a:r>
          </a:p>
        </p:txBody>
      </p:sp>
      <p:pic>
        <p:nvPicPr>
          <p:cNvPr id="188" name="Picture 2" descr="Picture 2"/>
          <p:cNvPicPr>
            <a:picLocks noChangeAspect="1"/>
          </p:cNvPicPr>
          <p:nvPr/>
        </p:nvPicPr>
        <p:blipFill>
          <a:blip r:embed="rId3">
            <a:extLst/>
          </a:blip>
          <a:stretch>
            <a:fillRect/>
          </a:stretch>
        </p:blipFill>
        <p:spPr>
          <a:xfrm>
            <a:off x="5143503" y="2714619"/>
            <a:ext cx="3654178" cy="3000397"/>
          </a:xfrm>
          <a:prstGeom prst="rect">
            <a:avLst/>
          </a:prstGeom>
          <a:ln w="28575">
            <a:solidFill>
              <a:srgbClr val="000000"/>
            </a:solidFill>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1 Título"/>
          <p:cNvSpPr txBox="1"/>
          <p:nvPr>
            <p:ph type="title"/>
          </p:nvPr>
        </p:nvSpPr>
        <p:spPr>
          <a:prstGeom prst="rect">
            <a:avLst/>
          </a:prstGeom>
        </p:spPr>
        <p:txBody>
          <a:bodyPr/>
          <a:lstStyle>
            <a:lvl1pPr defTabSz="548640">
              <a:defRPr b="1" sz="4800">
                <a:latin typeface="Amatic SC"/>
                <a:ea typeface="Amatic SC"/>
                <a:cs typeface="Amatic SC"/>
                <a:sym typeface="Amatic SC"/>
              </a:defRPr>
            </a:lvl1pPr>
          </a:lstStyle>
          <a:p>
            <a:pPr/>
            <a:r>
              <a:t>VILLANCICOS DE NAVIDAD</a:t>
            </a:r>
          </a:p>
        </p:txBody>
      </p:sp>
      <p:sp>
        <p:nvSpPr>
          <p:cNvPr id="191" name="3 CuadroTexto"/>
          <p:cNvSpPr txBox="1"/>
          <p:nvPr/>
        </p:nvSpPr>
        <p:spPr>
          <a:xfrm>
            <a:off x="4046216" y="1928802"/>
            <a:ext cx="4266279" cy="522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14350" indent="-514350" algn="ctr">
              <a:defRPr b="1" sz="3300">
                <a:latin typeface="Amatic SC"/>
                <a:ea typeface="Amatic SC"/>
                <a:cs typeface="Amatic SC"/>
                <a:sym typeface="Amatic SC"/>
              </a:defRPr>
            </a:pPr>
            <a:r>
              <a:t>Noche de paz</a:t>
            </a:r>
          </a:p>
          <a:p>
            <a:pPr marL="514350" indent="-514350" algn="ctr">
              <a:defRPr b="1" sz="3300">
                <a:latin typeface="Amatic SC"/>
                <a:ea typeface="Amatic SC"/>
                <a:cs typeface="Amatic SC"/>
                <a:sym typeface="Amatic SC"/>
              </a:defRPr>
            </a:pPr>
            <a:r>
              <a:t>Adeste fideles</a:t>
            </a:r>
          </a:p>
          <a:p>
            <a:pPr marL="514350" indent="-514350" algn="ctr">
              <a:defRPr b="1" sz="3300">
                <a:latin typeface="Amatic SC"/>
                <a:ea typeface="Amatic SC"/>
                <a:cs typeface="Amatic SC"/>
                <a:sym typeface="Amatic SC"/>
              </a:defRPr>
            </a:pPr>
            <a:r>
              <a:t>Los peces en el río</a:t>
            </a:r>
          </a:p>
          <a:p>
            <a:pPr marL="514350" indent="-514350" algn="ctr">
              <a:defRPr b="1" sz="3300">
                <a:latin typeface="Amatic SC"/>
                <a:ea typeface="Amatic SC"/>
                <a:cs typeface="Amatic SC"/>
                <a:sym typeface="Amatic SC"/>
              </a:defRPr>
            </a:pPr>
            <a:r>
              <a:t>Arre borriquito</a:t>
            </a:r>
          </a:p>
          <a:p>
            <a:pPr marL="514350" indent="-514350" algn="ctr">
              <a:defRPr b="1" sz="3300">
                <a:latin typeface="Amatic SC"/>
                <a:ea typeface="Amatic SC"/>
                <a:cs typeface="Amatic SC"/>
                <a:sym typeface="Amatic SC"/>
              </a:defRPr>
            </a:pPr>
            <a:r>
              <a:t>Ay del chiquirriquitín</a:t>
            </a:r>
          </a:p>
          <a:p>
            <a:pPr marL="514350" indent="-514350" algn="ctr">
              <a:defRPr b="1" sz="3300">
                <a:latin typeface="Amatic SC"/>
                <a:ea typeface="Amatic SC"/>
                <a:cs typeface="Amatic SC"/>
                <a:sym typeface="Amatic SC"/>
              </a:defRPr>
            </a:pPr>
            <a:r>
              <a:t>La marimorena</a:t>
            </a:r>
          </a:p>
          <a:p>
            <a:pPr marL="514350" indent="-514350" algn="ctr">
              <a:defRPr b="1" sz="3300">
                <a:latin typeface="Amatic SC"/>
                <a:ea typeface="Amatic SC"/>
                <a:cs typeface="Amatic SC"/>
                <a:sym typeface="Amatic SC"/>
              </a:defRPr>
            </a:pPr>
            <a:r>
              <a:t>Campana sobre campana</a:t>
            </a:r>
          </a:p>
          <a:p>
            <a:pPr marL="342900" indent="-342900"/>
          </a:p>
        </p:txBody>
      </p:sp>
      <p:pic>
        <p:nvPicPr>
          <p:cNvPr id="192" name="Picture 6" descr="Picture 6"/>
          <p:cNvPicPr>
            <a:picLocks noChangeAspect="1"/>
          </p:cNvPicPr>
          <p:nvPr/>
        </p:nvPicPr>
        <p:blipFill>
          <a:blip r:embed="rId2">
            <a:extLst/>
          </a:blip>
          <a:stretch>
            <a:fillRect/>
          </a:stretch>
        </p:blipFill>
        <p:spPr>
          <a:xfrm rot="20297567">
            <a:off x="298983" y="1942033"/>
            <a:ext cx="2000220" cy="2000221"/>
          </a:xfrm>
          <a:prstGeom prst="rect">
            <a:avLst/>
          </a:prstGeom>
          <a:ln w="12700">
            <a:miter lim="400000"/>
          </a:ln>
        </p:spPr>
      </p:pic>
      <p:pic>
        <p:nvPicPr>
          <p:cNvPr id="193" name="Picture 2" descr="Picture 2"/>
          <p:cNvPicPr>
            <a:picLocks noChangeAspect="1"/>
          </p:cNvPicPr>
          <p:nvPr/>
        </p:nvPicPr>
        <p:blipFill>
          <a:blip r:embed="rId3">
            <a:extLst/>
          </a:blip>
          <a:stretch>
            <a:fillRect/>
          </a:stretch>
        </p:blipFill>
        <p:spPr>
          <a:xfrm rot="1062794">
            <a:off x="2979002" y="1764563"/>
            <a:ext cx="2058754" cy="2058755"/>
          </a:xfrm>
          <a:prstGeom prst="rect">
            <a:avLst/>
          </a:prstGeom>
          <a:ln w="12700">
            <a:miter lim="400000"/>
          </a:ln>
        </p:spPr>
      </p:pic>
      <p:pic>
        <p:nvPicPr>
          <p:cNvPr id="194" name="Picture 8" descr="Picture 8"/>
          <p:cNvPicPr>
            <a:picLocks noChangeAspect="1"/>
          </p:cNvPicPr>
          <p:nvPr/>
        </p:nvPicPr>
        <p:blipFill>
          <a:blip r:embed="rId4">
            <a:extLst/>
          </a:blip>
          <a:stretch>
            <a:fillRect/>
          </a:stretch>
        </p:blipFill>
        <p:spPr>
          <a:xfrm>
            <a:off x="1285852" y="4286255"/>
            <a:ext cx="3117171" cy="2076439"/>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5 CuadroTexto"/>
          <p:cNvSpPr txBox="1"/>
          <p:nvPr/>
        </p:nvSpPr>
        <p:spPr>
          <a:xfrm>
            <a:off x="45719" y="-1"/>
            <a:ext cx="7981055"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Otras tradiciones navideñas:</a:t>
            </a:r>
          </a:p>
          <a:p>
            <a:pPr algn="ctr">
              <a:defRPr b="1" sz="4800">
                <a:latin typeface="Amatic SC"/>
                <a:ea typeface="Amatic SC"/>
                <a:cs typeface="Amatic SC"/>
                <a:sym typeface="Amatic SC"/>
              </a:defRPr>
            </a:pPr>
            <a:r>
              <a:t>LAS CESTAS DE NAVIDAD</a:t>
            </a:r>
          </a:p>
        </p:txBody>
      </p:sp>
      <p:pic>
        <p:nvPicPr>
          <p:cNvPr id="197"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98" name="2 Marcador de contenido"/>
          <p:cNvSpPr txBox="1"/>
          <p:nvPr/>
        </p:nvSpPr>
        <p:spPr>
          <a:xfrm>
            <a:off x="331440" y="2571743"/>
            <a:ext cx="4337716"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En España, cada vez son más las empresas que suelen regalar una cesta o lote de Navidad a sus empleados y a sus mejores clientes. Estas cestas contienen productos típicos de las comidas y cenas navideñas: licores, vinos, cava, sidra, turrones, mazapanes, embutidos, jamón, caviar, trufas, mantecados, polvorones, anchoas, espárragos, salmón ahumado, etc..</a:t>
            </a:r>
          </a:p>
        </p:txBody>
      </p:sp>
      <p:pic>
        <p:nvPicPr>
          <p:cNvPr id="199" name="Picture 2" descr="Picture 2"/>
          <p:cNvPicPr>
            <a:picLocks noChangeAspect="1"/>
          </p:cNvPicPr>
          <p:nvPr/>
        </p:nvPicPr>
        <p:blipFill>
          <a:blip r:embed="rId3">
            <a:extLst/>
          </a:blip>
          <a:stretch>
            <a:fillRect/>
          </a:stretch>
        </p:blipFill>
        <p:spPr>
          <a:xfrm>
            <a:off x="4857751" y="2285992"/>
            <a:ext cx="4071935" cy="415766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Picture 2" descr="Picture 2"/>
          <p:cNvPicPr>
            <a:picLocks noChangeAspect="1"/>
          </p:cNvPicPr>
          <p:nvPr/>
        </p:nvPicPr>
        <p:blipFill>
          <a:blip r:embed="rId2">
            <a:extLst/>
          </a:blip>
          <a:stretch>
            <a:fillRect/>
          </a:stretch>
        </p:blipFill>
        <p:spPr>
          <a:xfrm>
            <a:off x="0" y="0"/>
            <a:ext cx="9145424" cy="7072339"/>
          </a:xfrm>
          <a:prstGeom prst="rect">
            <a:avLst/>
          </a:prstGeom>
          <a:ln w="12700">
            <a:miter lim="400000"/>
          </a:ln>
        </p:spPr>
      </p:pic>
      <p:sp>
        <p:nvSpPr>
          <p:cNvPr id="202" name="5 CuadroTexto"/>
          <p:cNvSpPr txBox="1"/>
          <p:nvPr/>
        </p:nvSpPr>
        <p:spPr>
          <a:xfrm>
            <a:off x="474315" y="357166"/>
            <a:ext cx="7981055" cy="1075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8000">
                <a:solidFill>
                  <a:srgbClr val="FFFFFF"/>
                </a:solidFill>
                <a:latin typeface="Amatic SC"/>
                <a:ea typeface="Amatic SC"/>
                <a:cs typeface="Amatic SC"/>
                <a:sym typeface="Amatic SC"/>
              </a:defRPr>
            </a:pPr>
            <a:r>
              <a:t>PRESENTACIÓN REALIZADA POR</a:t>
            </a:r>
          </a:p>
          <a:p>
            <a:pPr algn="ctr">
              <a:defRPr b="1" sz="6000">
                <a:solidFill>
                  <a:srgbClr val="FFFFFF"/>
                </a:solidFill>
                <a:latin typeface="Amatic SC"/>
                <a:ea typeface="Amatic SC"/>
                <a:cs typeface="Amatic SC"/>
                <a:sym typeface="Amatic SC"/>
              </a:defRPr>
            </a:pPr>
            <a:r>
              <a:t>© VERONICA TARANTINO PARADA</a:t>
            </a:r>
          </a:p>
          <a:p>
            <a:pPr algn="ctr">
              <a:defRPr b="1" sz="6000">
                <a:solidFill>
                  <a:srgbClr val="FFFFFF"/>
                </a:solidFill>
                <a:latin typeface="Amatic SC"/>
                <a:ea typeface="Amatic SC"/>
                <a:cs typeface="Amatic SC"/>
                <a:sym typeface="Amatic SC"/>
              </a:defRPr>
            </a:pPr>
            <a:r>
              <a:t>http://laclasedeele.blogspot.com</a:t>
            </a:r>
          </a:p>
          <a:p>
            <a:pPr algn="ctr">
              <a:defRPr b="1" sz="8000">
                <a:solidFill>
                  <a:srgbClr val="FFFFFF"/>
                </a:solidFill>
                <a:latin typeface="Amatic SC"/>
                <a:ea typeface="Amatic SC"/>
                <a:cs typeface="Amatic SC"/>
                <a:sym typeface="Amatic SC"/>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5 CuadroTexto"/>
          <p:cNvSpPr txBox="1"/>
          <p:nvPr/>
        </p:nvSpPr>
        <p:spPr>
          <a:xfrm>
            <a:off x="45719" y="-1"/>
            <a:ext cx="7981055"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22 de diciembre</a:t>
            </a:r>
          </a:p>
          <a:p>
            <a:pPr algn="ctr">
              <a:defRPr b="1" sz="4800">
                <a:latin typeface="Amatic SC"/>
                <a:ea typeface="Amatic SC"/>
                <a:cs typeface="Amatic SC"/>
                <a:sym typeface="Amatic SC"/>
              </a:defRPr>
            </a:pPr>
            <a:r>
              <a:t>Sorteo de la lotería de navidad</a:t>
            </a:r>
          </a:p>
        </p:txBody>
      </p:sp>
      <p:pic>
        <p:nvPicPr>
          <p:cNvPr id="100"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01" name="2 Marcador de contenido"/>
          <p:cNvSpPr txBox="1"/>
          <p:nvPr/>
        </p:nvSpPr>
        <p:spPr>
          <a:xfrm>
            <a:off x="260002" y="2500305"/>
            <a:ext cx="4837782"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spcBef>
                <a:spcPts val="400"/>
              </a:spcBef>
              <a:defRPr b="1" sz="2000">
                <a:latin typeface="Coming Soon"/>
                <a:ea typeface="Coming Soon"/>
                <a:cs typeface="Coming Soon"/>
                <a:sym typeface="Coming Soon"/>
              </a:defRPr>
            </a:lvl1pPr>
          </a:lstStyle>
          <a:p>
            <a:pPr/>
            <a:r>
              <a:t>El 22 de diciembre se celebra el Sorteo de la Lotería de Navidad. Este sorteo, que se viene celebrando desde 1763, se transmite por radio y televisión. Muchos españoles compran uno o más décimos de lotería para ganar millones de euros. Cada décimo cuesta 20 euros. “El Gordo” es el premio más importante de este sorteo: 400.000 euros. Cada año niños y niñas del colegio de San Ildefonso de Madrid son los encargados de cantar los números ganadores.</a:t>
            </a:r>
          </a:p>
        </p:txBody>
      </p:sp>
      <p:pic>
        <p:nvPicPr>
          <p:cNvPr id="102" name="Picture 4" descr="Picture 4"/>
          <p:cNvPicPr>
            <a:picLocks noChangeAspect="1"/>
          </p:cNvPicPr>
          <p:nvPr/>
        </p:nvPicPr>
        <p:blipFill>
          <a:blip r:embed="rId3">
            <a:extLst/>
          </a:blip>
          <a:stretch>
            <a:fillRect/>
          </a:stretch>
        </p:blipFill>
        <p:spPr>
          <a:xfrm>
            <a:off x="5357817" y="3357562"/>
            <a:ext cx="3550889" cy="210094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5 CuadroTexto"/>
          <p:cNvSpPr txBox="1"/>
          <p:nvPr/>
        </p:nvSpPr>
        <p:spPr>
          <a:xfrm>
            <a:off x="45719" y="-1"/>
            <a:ext cx="7981055"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24 de diciembre</a:t>
            </a:r>
          </a:p>
          <a:p>
            <a:pPr algn="ctr">
              <a:defRPr b="1" sz="4800">
                <a:latin typeface="Amatic SC"/>
                <a:ea typeface="Amatic SC"/>
                <a:cs typeface="Amatic SC"/>
                <a:sym typeface="Amatic SC"/>
              </a:defRPr>
            </a:pPr>
            <a:r>
              <a:t>El día de nochebuena</a:t>
            </a:r>
          </a:p>
        </p:txBody>
      </p:sp>
      <p:pic>
        <p:nvPicPr>
          <p:cNvPr id="105"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06" name="2 Marcador de contenido"/>
          <p:cNvSpPr txBox="1"/>
          <p:nvPr/>
        </p:nvSpPr>
        <p:spPr>
          <a:xfrm>
            <a:off x="331440" y="2500305"/>
            <a:ext cx="5623600"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El día 24 de diciembre se celebra la Nochebuena, que es la víspera del nacimiento de Jesús. Durante este día, toda la familia se reúne para cenar. La típica cena de Nochebuena varía dependiendo de cada región y las tradiciones familiares: cochinillo, pavo, cordero, mariscos, dorada, lubina, besugo, etc. Después de cenar se suelen cantar villancicos y comer muchos dulces navideños: turrones, mazapanes, polvorones, bombones, etc. A las 12 de la noche se celebra la tradicional “Misa de Gallo”. Los españoles más religiosos van a la iglesia para asistir a esta misa.</a:t>
            </a:r>
          </a:p>
        </p:txBody>
      </p:sp>
      <p:pic>
        <p:nvPicPr>
          <p:cNvPr id="107" name="Picture 2" descr="Picture 2"/>
          <p:cNvPicPr>
            <a:picLocks noChangeAspect="1"/>
          </p:cNvPicPr>
          <p:nvPr/>
        </p:nvPicPr>
        <p:blipFill>
          <a:blip r:embed="rId3">
            <a:extLst/>
          </a:blip>
          <a:stretch>
            <a:fillRect/>
          </a:stretch>
        </p:blipFill>
        <p:spPr>
          <a:xfrm>
            <a:off x="6072197" y="3286123"/>
            <a:ext cx="2831501" cy="212400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5 CuadroTexto"/>
          <p:cNvSpPr txBox="1"/>
          <p:nvPr/>
        </p:nvSpPr>
        <p:spPr>
          <a:xfrm>
            <a:off x="45719" y="-1"/>
            <a:ext cx="7981055"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25 de diciembre</a:t>
            </a:r>
          </a:p>
          <a:p>
            <a:pPr algn="ctr">
              <a:defRPr b="1" sz="4800">
                <a:latin typeface="Amatic SC"/>
                <a:ea typeface="Amatic SC"/>
                <a:cs typeface="Amatic SC"/>
                <a:sym typeface="Amatic SC"/>
              </a:defRPr>
            </a:pPr>
            <a:r>
              <a:t>día de navidad</a:t>
            </a:r>
          </a:p>
        </p:txBody>
      </p:sp>
      <p:pic>
        <p:nvPicPr>
          <p:cNvPr id="110"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11" name="2 Marcador de contenido"/>
          <p:cNvSpPr txBox="1"/>
          <p:nvPr/>
        </p:nvSpPr>
        <p:spPr>
          <a:xfrm>
            <a:off x="331439" y="2500305"/>
            <a:ext cx="5480725"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El día de Navidad se celebra el Nacimiento de Jesucristo en Belén y todos los españoles vuelven a reunirse de nuevo para una gran comida familiar. Cada vez son más las familias españolas que incorporan costumbres navideñas de otros países como Papá Noel o Santa Claus, y los niños ya no sólo reciben regalos el día de Reyes sino también el día de Navidad. Por la noche tiene lugar el tradicional discurso de Navidad del Rey Juan Carlos de España a todos los españoles en la cadena de televisión española TVE.</a:t>
            </a:r>
          </a:p>
        </p:txBody>
      </p:sp>
      <p:pic>
        <p:nvPicPr>
          <p:cNvPr id="112" name="Picture 1" descr="Picture 1"/>
          <p:cNvPicPr>
            <a:picLocks noChangeAspect="1"/>
          </p:cNvPicPr>
          <p:nvPr/>
        </p:nvPicPr>
        <p:blipFill>
          <a:blip r:embed="rId3">
            <a:extLst/>
          </a:blip>
          <a:stretch>
            <a:fillRect/>
          </a:stretch>
        </p:blipFill>
        <p:spPr>
          <a:xfrm>
            <a:off x="6000760" y="2928934"/>
            <a:ext cx="2928959" cy="300211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Picture 2" descr="Picture 2"/>
          <p:cNvPicPr>
            <a:picLocks noChangeAspect="1"/>
          </p:cNvPicPr>
          <p:nvPr/>
        </p:nvPicPr>
        <p:blipFill>
          <a:blip r:embed="rId2">
            <a:extLst/>
          </a:blip>
          <a:stretch>
            <a:fillRect/>
          </a:stretch>
        </p:blipFill>
        <p:spPr>
          <a:xfrm>
            <a:off x="500034" y="214289"/>
            <a:ext cx="2422899" cy="1404929"/>
          </a:xfrm>
          <a:prstGeom prst="rect">
            <a:avLst/>
          </a:prstGeom>
          <a:ln w="12700">
            <a:miter lim="400000"/>
          </a:ln>
        </p:spPr>
      </p:pic>
      <p:pic>
        <p:nvPicPr>
          <p:cNvPr id="115" name="Picture 4" descr="Picture 4"/>
          <p:cNvPicPr>
            <a:picLocks noChangeAspect="1"/>
          </p:cNvPicPr>
          <p:nvPr/>
        </p:nvPicPr>
        <p:blipFill>
          <a:blip r:embed="rId3">
            <a:extLst/>
          </a:blip>
          <a:stretch>
            <a:fillRect/>
          </a:stretch>
        </p:blipFill>
        <p:spPr>
          <a:xfrm>
            <a:off x="571471" y="2071678"/>
            <a:ext cx="2286018" cy="1428761"/>
          </a:xfrm>
          <a:prstGeom prst="rect">
            <a:avLst/>
          </a:prstGeom>
          <a:ln w="12700">
            <a:miter lim="400000"/>
          </a:ln>
        </p:spPr>
      </p:pic>
      <p:pic>
        <p:nvPicPr>
          <p:cNvPr id="116" name="Picture 6" descr="Picture 6"/>
          <p:cNvPicPr>
            <a:picLocks noChangeAspect="1"/>
          </p:cNvPicPr>
          <p:nvPr/>
        </p:nvPicPr>
        <p:blipFill>
          <a:blip r:embed="rId4">
            <a:extLst/>
          </a:blip>
          <a:stretch>
            <a:fillRect/>
          </a:stretch>
        </p:blipFill>
        <p:spPr>
          <a:xfrm>
            <a:off x="6357949" y="2071678"/>
            <a:ext cx="2247625" cy="1264841"/>
          </a:xfrm>
          <a:prstGeom prst="rect">
            <a:avLst/>
          </a:prstGeom>
          <a:ln w="12700">
            <a:miter lim="400000"/>
          </a:ln>
        </p:spPr>
      </p:pic>
      <p:pic>
        <p:nvPicPr>
          <p:cNvPr id="117" name="Picture 8" descr="Picture 8"/>
          <p:cNvPicPr>
            <a:picLocks noChangeAspect="1"/>
          </p:cNvPicPr>
          <p:nvPr/>
        </p:nvPicPr>
        <p:blipFill>
          <a:blip r:embed="rId5">
            <a:extLst/>
          </a:blip>
          <a:stretch>
            <a:fillRect/>
          </a:stretch>
        </p:blipFill>
        <p:spPr>
          <a:xfrm>
            <a:off x="6072197" y="214290"/>
            <a:ext cx="2536052" cy="1428761"/>
          </a:xfrm>
          <a:prstGeom prst="rect">
            <a:avLst/>
          </a:prstGeom>
          <a:ln w="12700">
            <a:miter lim="400000"/>
          </a:ln>
        </p:spPr>
      </p:pic>
      <p:pic>
        <p:nvPicPr>
          <p:cNvPr id="118" name="Picture 10" descr="Picture 10"/>
          <p:cNvPicPr>
            <a:picLocks noChangeAspect="1"/>
          </p:cNvPicPr>
          <p:nvPr/>
        </p:nvPicPr>
        <p:blipFill>
          <a:blip r:embed="rId6">
            <a:extLst/>
          </a:blip>
          <a:stretch>
            <a:fillRect/>
          </a:stretch>
        </p:blipFill>
        <p:spPr>
          <a:xfrm>
            <a:off x="3571868" y="2071678"/>
            <a:ext cx="2043609" cy="1357322"/>
          </a:xfrm>
          <a:prstGeom prst="rect">
            <a:avLst/>
          </a:prstGeom>
          <a:ln w="12700">
            <a:miter lim="400000"/>
          </a:ln>
        </p:spPr>
      </p:pic>
      <p:sp>
        <p:nvSpPr>
          <p:cNvPr id="119" name="8 CuadroTexto"/>
          <p:cNvSpPr txBox="1"/>
          <p:nvPr/>
        </p:nvSpPr>
        <p:spPr>
          <a:xfrm>
            <a:off x="831506" y="5715015"/>
            <a:ext cx="7766740" cy="256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5400">
                <a:latin typeface="Amatic SC"/>
                <a:ea typeface="Amatic SC"/>
                <a:cs typeface="Amatic SC"/>
                <a:sym typeface="Amatic SC"/>
              </a:defRPr>
            </a:lvl1pPr>
          </a:lstStyle>
          <a:p>
            <a:pPr/>
            <a:r>
              <a:t>PLATOS TÍPICOS DE NOECHEBUENA Y NAVIDAD</a:t>
            </a:r>
          </a:p>
        </p:txBody>
      </p:sp>
      <p:pic>
        <p:nvPicPr>
          <p:cNvPr id="120" name="Picture 12" descr="Picture 12"/>
          <p:cNvPicPr>
            <a:picLocks noChangeAspect="1"/>
          </p:cNvPicPr>
          <p:nvPr/>
        </p:nvPicPr>
        <p:blipFill>
          <a:blip r:embed="rId7">
            <a:extLst/>
          </a:blip>
          <a:stretch>
            <a:fillRect/>
          </a:stretch>
        </p:blipFill>
        <p:spPr>
          <a:xfrm>
            <a:off x="3500430" y="214290"/>
            <a:ext cx="2208126" cy="1357323"/>
          </a:xfrm>
          <a:prstGeom prst="rect">
            <a:avLst/>
          </a:prstGeom>
          <a:ln w="12700">
            <a:miter lim="400000"/>
          </a:ln>
        </p:spPr>
      </p:pic>
      <p:pic>
        <p:nvPicPr>
          <p:cNvPr id="121" name="Picture 14" descr="Picture 14"/>
          <p:cNvPicPr>
            <a:picLocks noChangeAspect="1"/>
          </p:cNvPicPr>
          <p:nvPr/>
        </p:nvPicPr>
        <p:blipFill>
          <a:blip r:embed="rId8">
            <a:extLst/>
          </a:blip>
          <a:stretch>
            <a:fillRect/>
          </a:stretch>
        </p:blipFill>
        <p:spPr>
          <a:xfrm>
            <a:off x="3643305" y="3929065"/>
            <a:ext cx="2040064" cy="1214448"/>
          </a:xfrm>
          <a:prstGeom prst="rect">
            <a:avLst/>
          </a:prstGeom>
          <a:ln w="12700">
            <a:miter lim="400000"/>
          </a:ln>
        </p:spPr>
      </p:pic>
      <p:pic>
        <p:nvPicPr>
          <p:cNvPr id="122" name="Picture 18" descr="Picture 18"/>
          <p:cNvPicPr>
            <a:picLocks noChangeAspect="1"/>
          </p:cNvPicPr>
          <p:nvPr/>
        </p:nvPicPr>
        <p:blipFill>
          <a:blip r:embed="rId9">
            <a:extLst/>
          </a:blip>
          <a:stretch>
            <a:fillRect/>
          </a:stretch>
        </p:blipFill>
        <p:spPr>
          <a:xfrm>
            <a:off x="6286512" y="3857628"/>
            <a:ext cx="2413018" cy="1285885"/>
          </a:xfrm>
          <a:prstGeom prst="rect">
            <a:avLst/>
          </a:prstGeom>
          <a:ln w="12700">
            <a:miter lim="400000"/>
          </a:ln>
        </p:spPr>
      </p:pic>
      <p:pic>
        <p:nvPicPr>
          <p:cNvPr id="123" name="Picture 22" descr="Picture 22"/>
          <p:cNvPicPr>
            <a:picLocks noChangeAspect="1"/>
          </p:cNvPicPr>
          <p:nvPr/>
        </p:nvPicPr>
        <p:blipFill>
          <a:blip r:embed="rId10">
            <a:extLst/>
          </a:blip>
          <a:stretch>
            <a:fillRect/>
          </a:stretch>
        </p:blipFill>
        <p:spPr>
          <a:xfrm>
            <a:off x="642909" y="3929065"/>
            <a:ext cx="2214579" cy="1197336"/>
          </a:xfrm>
          <a:prstGeom prst="rect">
            <a:avLst/>
          </a:prstGeom>
          <a:ln w="12700">
            <a:miter lim="400000"/>
          </a:ln>
        </p:spPr>
      </p:pic>
      <p:sp>
        <p:nvSpPr>
          <p:cNvPr id="124" name="15 CuadroTexto"/>
          <p:cNvSpPr txBox="1"/>
          <p:nvPr/>
        </p:nvSpPr>
        <p:spPr>
          <a:xfrm>
            <a:off x="1117257" y="5143512"/>
            <a:ext cx="133732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mazapán</a:t>
            </a:r>
          </a:p>
        </p:txBody>
      </p:sp>
      <p:sp>
        <p:nvSpPr>
          <p:cNvPr id="125" name="16 CuadroTexto"/>
          <p:cNvSpPr txBox="1"/>
          <p:nvPr/>
        </p:nvSpPr>
        <p:spPr>
          <a:xfrm>
            <a:off x="3974777" y="1571612"/>
            <a:ext cx="133732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SOPA DE MARISCO</a:t>
            </a:r>
          </a:p>
        </p:txBody>
      </p:sp>
      <p:sp>
        <p:nvSpPr>
          <p:cNvPr id="126" name="17 CuadroTexto"/>
          <p:cNvSpPr txBox="1"/>
          <p:nvPr/>
        </p:nvSpPr>
        <p:spPr>
          <a:xfrm>
            <a:off x="1117257" y="1643049"/>
            <a:ext cx="133732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PAVO ASADO</a:t>
            </a:r>
          </a:p>
        </p:txBody>
      </p:sp>
      <p:sp>
        <p:nvSpPr>
          <p:cNvPr id="127" name="18 CuadroTexto"/>
          <p:cNvSpPr txBox="1"/>
          <p:nvPr/>
        </p:nvSpPr>
        <p:spPr>
          <a:xfrm>
            <a:off x="1117257" y="3500437"/>
            <a:ext cx="133732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maRISCOS</a:t>
            </a:r>
          </a:p>
        </p:txBody>
      </p:sp>
      <p:sp>
        <p:nvSpPr>
          <p:cNvPr id="128" name="19 CuadroTexto"/>
          <p:cNvSpPr txBox="1"/>
          <p:nvPr/>
        </p:nvSpPr>
        <p:spPr>
          <a:xfrm>
            <a:off x="3974777" y="3429000"/>
            <a:ext cx="1337321"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TURRÓN</a:t>
            </a:r>
          </a:p>
        </p:txBody>
      </p:sp>
      <p:sp>
        <p:nvSpPr>
          <p:cNvPr id="129" name="20 CuadroTexto"/>
          <p:cNvSpPr txBox="1"/>
          <p:nvPr/>
        </p:nvSpPr>
        <p:spPr>
          <a:xfrm>
            <a:off x="4046216" y="5143512"/>
            <a:ext cx="133732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POLVORONES</a:t>
            </a:r>
          </a:p>
        </p:txBody>
      </p:sp>
      <p:sp>
        <p:nvSpPr>
          <p:cNvPr id="130" name="21 CuadroTexto"/>
          <p:cNvSpPr txBox="1"/>
          <p:nvPr/>
        </p:nvSpPr>
        <p:spPr>
          <a:xfrm>
            <a:off x="6903735" y="3357562"/>
            <a:ext cx="133732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JAMÓN</a:t>
            </a:r>
          </a:p>
        </p:txBody>
      </p:sp>
      <p:sp>
        <p:nvSpPr>
          <p:cNvPr id="131" name="22 CuadroTexto"/>
          <p:cNvSpPr txBox="1"/>
          <p:nvPr/>
        </p:nvSpPr>
        <p:spPr>
          <a:xfrm>
            <a:off x="6832297" y="1643049"/>
            <a:ext cx="1337321"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COCHINILLO ASADO</a:t>
            </a:r>
          </a:p>
        </p:txBody>
      </p:sp>
      <p:sp>
        <p:nvSpPr>
          <p:cNvPr id="132" name="23 CuadroTexto"/>
          <p:cNvSpPr txBox="1"/>
          <p:nvPr/>
        </p:nvSpPr>
        <p:spPr>
          <a:xfrm>
            <a:off x="6903735" y="5143512"/>
            <a:ext cx="133732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atin typeface="Amatic SC"/>
                <a:ea typeface="Amatic SC"/>
                <a:cs typeface="Amatic SC"/>
                <a:sym typeface="Amatic SC"/>
              </a:defRPr>
            </a:lvl1pPr>
          </a:lstStyle>
          <a:p>
            <a:pPr/>
            <a:r>
              <a:t>TRUFAS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5 CuadroTexto"/>
          <p:cNvSpPr txBox="1"/>
          <p:nvPr/>
        </p:nvSpPr>
        <p:spPr>
          <a:xfrm>
            <a:off x="45719" y="-1"/>
            <a:ext cx="7981055" cy="230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28 de diciembre</a:t>
            </a:r>
          </a:p>
          <a:p>
            <a:pPr algn="ctr">
              <a:defRPr b="1" sz="4800">
                <a:latin typeface="Amatic SC"/>
                <a:ea typeface="Amatic SC"/>
                <a:cs typeface="Amatic SC"/>
                <a:sym typeface="Amatic SC"/>
              </a:defRPr>
            </a:pPr>
            <a:r>
              <a:t>Día de los santos inocentes</a:t>
            </a:r>
          </a:p>
        </p:txBody>
      </p:sp>
      <p:pic>
        <p:nvPicPr>
          <p:cNvPr id="135"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36" name="2 Marcador de contenido"/>
          <p:cNvSpPr txBox="1"/>
          <p:nvPr/>
        </p:nvSpPr>
        <p:spPr>
          <a:xfrm>
            <a:off x="331440" y="2500305"/>
            <a:ext cx="5837914"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El 28 de diciembre es el día de los Santos Inocentes. A lo largo de este día es típico “gastar inocentadas”, es decir, hacer bromas a amigos y familiares. Cuando se gasta una broma y a una persona se la engaña, haciéndole creer que algo es cierto cuando en realidad no lo es, se grita: ¡Inocente, inocente! Las inocentadas más típicas son dar noticias falsas y colgar un muñeco de papel en la espalda de otra persona. Incluso los periódicos publican noticias falsas o absurdas y en la televisión se transmiten galas en las que se gastan bromas a personajes famosos.</a:t>
            </a:r>
          </a:p>
        </p:txBody>
      </p:sp>
      <p:pic>
        <p:nvPicPr>
          <p:cNvPr id="137" name="Picture 2" descr="Picture 2"/>
          <p:cNvPicPr>
            <a:picLocks noChangeAspect="1"/>
          </p:cNvPicPr>
          <p:nvPr/>
        </p:nvPicPr>
        <p:blipFill>
          <a:blip r:embed="rId3">
            <a:extLst/>
          </a:blip>
          <a:stretch>
            <a:fillRect/>
          </a:stretch>
        </p:blipFill>
        <p:spPr>
          <a:xfrm>
            <a:off x="6429388" y="2786058"/>
            <a:ext cx="2476497" cy="309562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1 Título"/>
          <p:cNvSpPr txBox="1"/>
          <p:nvPr>
            <p:ph type="title"/>
          </p:nvPr>
        </p:nvSpPr>
        <p:spPr>
          <a:xfrm>
            <a:off x="-1" y="500042"/>
            <a:ext cx="8929720" cy="1143001"/>
          </a:xfrm>
          <a:prstGeom prst="rect">
            <a:avLst/>
          </a:prstGeom>
        </p:spPr>
        <p:txBody>
          <a:bodyPr/>
          <a:lstStyle>
            <a:lvl1pPr defTabSz="521208">
              <a:defRPr b="1" sz="3420">
                <a:latin typeface="Amatic SC"/>
                <a:ea typeface="Amatic SC"/>
                <a:cs typeface="Amatic SC"/>
                <a:sym typeface="Amatic SC"/>
              </a:defRPr>
            </a:lvl1pPr>
          </a:lstStyle>
          <a:p>
            <a:pPr/>
            <a:r>
              <a:t>¿Alguna vez has gastado o te han gastado una broma parecida?</a:t>
            </a:r>
          </a:p>
        </p:txBody>
      </p:sp>
      <p:pic>
        <p:nvPicPr>
          <p:cNvPr id="140" name="Picture 8" descr="Picture 8"/>
          <p:cNvPicPr>
            <a:picLocks noChangeAspect="1"/>
          </p:cNvPicPr>
          <p:nvPr/>
        </p:nvPicPr>
        <p:blipFill>
          <a:blip r:embed="rId2">
            <a:extLst/>
          </a:blip>
          <a:stretch>
            <a:fillRect/>
          </a:stretch>
        </p:blipFill>
        <p:spPr>
          <a:xfrm>
            <a:off x="3571868" y="5214949"/>
            <a:ext cx="2004979" cy="1378718"/>
          </a:xfrm>
          <a:prstGeom prst="rect">
            <a:avLst/>
          </a:prstGeom>
          <a:ln w="12700">
            <a:miter lim="400000"/>
          </a:ln>
        </p:spPr>
      </p:pic>
      <p:pic>
        <p:nvPicPr>
          <p:cNvPr id="141" name="Picture 10" descr="Picture 10"/>
          <p:cNvPicPr>
            <a:picLocks noChangeAspect="1"/>
          </p:cNvPicPr>
          <p:nvPr/>
        </p:nvPicPr>
        <p:blipFill>
          <a:blip r:embed="rId3">
            <a:extLst/>
          </a:blip>
          <a:stretch>
            <a:fillRect/>
          </a:stretch>
        </p:blipFill>
        <p:spPr>
          <a:xfrm>
            <a:off x="3571868" y="3571876"/>
            <a:ext cx="2004979" cy="1503735"/>
          </a:xfrm>
          <a:prstGeom prst="rect">
            <a:avLst/>
          </a:prstGeom>
          <a:ln w="12700">
            <a:miter lim="400000"/>
          </a:ln>
        </p:spPr>
      </p:pic>
      <p:pic>
        <p:nvPicPr>
          <p:cNvPr id="142" name="Picture 12" descr="Picture 12"/>
          <p:cNvPicPr>
            <a:picLocks noChangeAspect="1"/>
          </p:cNvPicPr>
          <p:nvPr/>
        </p:nvPicPr>
        <p:blipFill>
          <a:blip r:embed="rId4">
            <a:extLst/>
          </a:blip>
          <a:stretch>
            <a:fillRect/>
          </a:stretch>
        </p:blipFill>
        <p:spPr>
          <a:xfrm>
            <a:off x="1142975" y="4429131"/>
            <a:ext cx="2076419" cy="1557314"/>
          </a:xfrm>
          <a:prstGeom prst="rect">
            <a:avLst/>
          </a:prstGeom>
          <a:ln w="12700">
            <a:miter lim="400000"/>
          </a:ln>
        </p:spPr>
      </p:pic>
      <p:pic>
        <p:nvPicPr>
          <p:cNvPr id="143" name="Picture 14" descr="Picture 14"/>
          <p:cNvPicPr>
            <a:picLocks noChangeAspect="1"/>
          </p:cNvPicPr>
          <p:nvPr/>
        </p:nvPicPr>
        <p:blipFill>
          <a:blip r:embed="rId5">
            <a:extLst/>
          </a:blip>
          <a:stretch>
            <a:fillRect/>
          </a:stretch>
        </p:blipFill>
        <p:spPr>
          <a:xfrm>
            <a:off x="5929322" y="4429131"/>
            <a:ext cx="1928827" cy="1446622"/>
          </a:xfrm>
          <a:prstGeom prst="rect">
            <a:avLst/>
          </a:prstGeom>
          <a:ln w="12700">
            <a:miter lim="400000"/>
          </a:ln>
        </p:spPr>
      </p:pic>
      <p:pic>
        <p:nvPicPr>
          <p:cNvPr id="144" name="Picture 16" descr="Picture 16"/>
          <p:cNvPicPr>
            <a:picLocks noChangeAspect="1"/>
          </p:cNvPicPr>
          <p:nvPr/>
        </p:nvPicPr>
        <p:blipFill>
          <a:blip r:embed="rId6">
            <a:extLst/>
          </a:blip>
          <a:stretch>
            <a:fillRect/>
          </a:stretch>
        </p:blipFill>
        <p:spPr>
          <a:xfrm>
            <a:off x="1285852" y="2786058"/>
            <a:ext cx="1885915" cy="1414438"/>
          </a:xfrm>
          <a:prstGeom prst="rect">
            <a:avLst/>
          </a:prstGeom>
          <a:ln w="12700">
            <a:miter lim="400000"/>
          </a:ln>
        </p:spPr>
      </p:pic>
      <p:pic>
        <p:nvPicPr>
          <p:cNvPr id="145" name="Picture 18" descr="Picture 18"/>
          <p:cNvPicPr>
            <a:picLocks noChangeAspect="1"/>
          </p:cNvPicPr>
          <p:nvPr/>
        </p:nvPicPr>
        <p:blipFill>
          <a:blip r:embed="rId7">
            <a:extLst/>
          </a:blip>
          <a:stretch>
            <a:fillRect/>
          </a:stretch>
        </p:blipFill>
        <p:spPr>
          <a:xfrm>
            <a:off x="3571868" y="2143116"/>
            <a:ext cx="2000264" cy="1357323"/>
          </a:xfrm>
          <a:prstGeom prst="rect">
            <a:avLst/>
          </a:prstGeom>
          <a:ln w="12700">
            <a:miter lim="400000"/>
          </a:ln>
        </p:spPr>
      </p:pic>
      <p:pic>
        <p:nvPicPr>
          <p:cNvPr id="146" name="Picture 20" descr="Picture 20"/>
          <p:cNvPicPr>
            <a:picLocks noChangeAspect="1"/>
          </p:cNvPicPr>
          <p:nvPr/>
        </p:nvPicPr>
        <p:blipFill>
          <a:blip r:embed="rId8">
            <a:extLst/>
          </a:blip>
          <a:stretch>
            <a:fillRect/>
          </a:stretch>
        </p:blipFill>
        <p:spPr>
          <a:xfrm>
            <a:off x="5929322" y="2786058"/>
            <a:ext cx="1928827" cy="144662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5 CuadroTexto"/>
          <p:cNvSpPr txBox="1"/>
          <p:nvPr/>
        </p:nvSpPr>
        <p:spPr>
          <a:xfrm>
            <a:off x="45719" y="-1"/>
            <a:ext cx="7981055"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800">
                <a:latin typeface="Amatic SC"/>
                <a:ea typeface="Amatic SC"/>
                <a:cs typeface="Amatic SC"/>
                <a:sym typeface="Amatic SC"/>
              </a:defRPr>
            </a:pPr>
            <a:r>
              <a:t>31 de diciembre</a:t>
            </a:r>
          </a:p>
          <a:p>
            <a:pPr algn="ctr">
              <a:defRPr b="1" sz="4800">
                <a:latin typeface="Amatic SC"/>
                <a:ea typeface="Amatic SC"/>
                <a:cs typeface="Amatic SC"/>
                <a:sym typeface="Amatic SC"/>
              </a:defRPr>
            </a:pPr>
            <a:r>
              <a:t>Día de nochevieja</a:t>
            </a:r>
          </a:p>
        </p:txBody>
      </p:sp>
      <p:pic>
        <p:nvPicPr>
          <p:cNvPr id="149" name="Picture 2" descr="Picture 2"/>
          <p:cNvPicPr>
            <a:picLocks noChangeAspect="1"/>
          </p:cNvPicPr>
          <p:nvPr/>
        </p:nvPicPr>
        <p:blipFill>
          <a:blip r:embed="rId2">
            <a:extLst/>
          </a:blip>
          <a:stretch>
            <a:fillRect/>
          </a:stretch>
        </p:blipFill>
        <p:spPr>
          <a:xfrm>
            <a:off x="0" y="0"/>
            <a:ext cx="9144000" cy="3643339"/>
          </a:xfrm>
          <a:prstGeom prst="rect">
            <a:avLst/>
          </a:prstGeom>
          <a:ln w="12700">
            <a:miter lim="400000"/>
          </a:ln>
        </p:spPr>
      </p:pic>
      <p:sp>
        <p:nvSpPr>
          <p:cNvPr id="150" name="2 Marcador de contenido"/>
          <p:cNvSpPr txBox="1"/>
          <p:nvPr/>
        </p:nvSpPr>
        <p:spPr>
          <a:xfrm>
            <a:off x="331440" y="2428868"/>
            <a:ext cx="8552558"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latin typeface="Coming Soon"/>
                <a:ea typeface="Coming Soon"/>
                <a:cs typeface="Coming Soon"/>
                <a:sym typeface="Coming Soon"/>
              </a:defRPr>
            </a:lvl1pPr>
          </a:lstStyle>
          <a:p>
            <a:pPr/>
            <a:r>
              <a:t>El 31 de diciembre se celebra la Nochevieja o Fin de Año. Después de cenar es costumbre tomar las 12 uvas de la suerte a medianoche. Se toma una uva con cada campanada del reloj de la Puerta del Sol en Madrid. Para aquellos españoles que no pueden celebrar la Nochevieja en La Puerta del Sol, las campanadas se transmiten por televisión. Después de las 12 los españoles se felicitan brindando con cava. Como en muchos otros países se tiran fuegos artificiales y petardos, y la gente sale a bailar y beber hasta las tantas de la madrugada. Durante esta noche muchos hoteles y locales celebran cotillones o macro-fiestas. Las entradas para estas fiestas suelen ser caras, incluyen bebidas gratis y en ocasiones también la cena o música en directo. Tras bailar toda la noche, muchos españoles toman el tradicional desayuno de chocolate caliente con churros antes de volver a casa para la comida familiar de Año Nuevo.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